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32"/>
  </p:notesMasterIdLst>
  <p:handoutMasterIdLst>
    <p:handoutMasterId r:id="rId33"/>
  </p:handoutMasterIdLst>
  <p:sldIdLst>
    <p:sldId id="2147479194" r:id="rId5"/>
    <p:sldId id="2147479195" r:id="rId6"/>
    <p:sldId id="2147479196" r:id="rId7"/>
    <p:sldId id="2147479197" r:id="rId8"/>
    <p:sldId id="2147479198" r:id="rId9"/>
    <p:sldId id="2147479224" r:id="rId10"/>
    <p:sldId id="2147479199" r:id="rId11"/>
    <p:sldId id="2147479200" r:id="rId12"/>
    <p:sldId id="2147479233" r:id="rId13"/>
    <p:sldId id="2147479234" r:id="rId14"/>
    <p:sldId id="2147479235" r:id="rId15"/>
    <p:sldId id="2147479201" r:id="rId16"/>
    <p:sldId id="2147479232" r:id="rId17"/>
    <p:sldId id="2147479207" r:id="rId18"/>
    <p:sldId id="2147479228" r:id="rId19"/>
    <p:sldId id="2147479222" r:id="rId20"/>
    <p:sldId id="2147479215" r:id="rId21"/>
    <p:sldId id="2147479216" r:id="rId22"/>
    <p:sldId id="2147479256" r:id="rId23"/>
    <p:sldId id="2147479257" r:id="rId24"/>
    <p:sldId id="2147479258" r:id="rId25"/>
    <p:sldId id="2147479259" r:id="rId26"/>
    <p:sldId id="2147479250" r:id="rId27"/>
    <p:sldId id="2147479253" r:id="rId28"/>
    <p:sldId id="2147479252" r:id="rId29"/>
    <p:sldId id="2147479251" r:id="rId30"/>
    <p:sldId id="214747923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DC08E8-CC3F-4122-84C5-34C9553CD4A5}" v="3" dt="2025-03-02T13:58:07.086"/>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39" autoAdjust="0"/>
  </p:normalViewPr>
  <p:slideViewPr>
    <p:cSldViewPr snapToGrid="0">
      <p:cViewPr>
        <p:scale>
          <a:sx n="50" d="100"/>
          <a:sy n="50" d="100"/>
        </p:scale>
        <p:origin x="1284" y="324"/>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3/6/2025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3/6/2025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6D84-4FF4-011D-2461-56C49C787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52CE5-FD93-86B8-E2A5-23377C5B2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3041A-9FB8-E89B-9E60-22B6E02483F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B95825-3987-3CFE-7340-D04664B48B7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BC7B633-AD0C-7C3A-C215-EEF402DADD2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9D3820B-6D42-3C15-E9F1-4A31B42601D4}"/>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175022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5647-BB19-464C-3261-A514EF68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B7AAA-A80A-101E-BA53-91A3B5F46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ACFCA-EDA3-91EA-CDF7-C3CA2E1F946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125BA0F-C7F5-F355-993F-F16A48C0E8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F89F3FC-6A94-91C2-1586-0922D81F0D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E2196E-0AF4-A0B1-15B7-42C5B4EF7D8D}"/>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1688868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91F-1AB2-1A0A-7F56-16CFB4571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76412-C111-B069-ED38-67D8BB01E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D2842-E054-7E73-250E-752E644B1D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4C871F4-651D-1E83-8114-6215637A90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F153D4F-2793-7BCC-933B-C6AECCFBD34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3E64356-247F-6D8A-5A2F-30B569D32560}"/>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404286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2C396-DE37-3E77-B716-BC196FDE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A814B-4A84-B368-BE66-7FAC68501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DF41A-A59C-0EC1-A540-75AAB247E9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EEA24-470E-3288-63FC-92EAFDEA034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2C0457B-97E4-21BA-8DF7-DFB9BF901AE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4224A5C-827A-3B61-2EB2-47D62F46A498}"/>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1372410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2D7E-81B4-FE0B-AC37-074A6745B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1532-C1E1-B564-4A1F-02F1C5ABD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C2A98-A355-164C-6AC7-D924E6BD8D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08DD5E1-CA6B-F576-7297-3F565E06E54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F50C38F-ED95-9488-BDAC-85FCD2F96E6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C52728-3AC6-177F-ED75-B6036F21A007}"/>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437085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0F3D1-3CC3-D617-FEAD-BED5F7A1E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77922-E520-F1E7-76DE-85FB69996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E7E21-371F-6B3E-0519-57161D61780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5D3C457-2EDA-3588-10D9-C5F03FC046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FD0AF8-A9DF-97BF-F551-4C0172457DF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AA6169E-1BC9-67FB-35EF-506A87E47E73}"/>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1331506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61D2B-6AED-67EB-3DEA-6820F7DF4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C76F3-30EB-E610-3B6D-035793630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392E9-8AA5-A639-A088-258F8ED7800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00D2A47-8A7E-2EF0-A7AA-1000BE799EB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BA94CF-87CB-5F9D-BC4E-EFCE69A2D71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2DBDB06-7ED8-E21E-55C1-5AD2681912FE}"/>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287253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63423-FED5-39E1-5F74-7CAE13F87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7E55F-2105-1B59-B730-19196480F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C199B9-03AE-EDC9-A1C3-FE5D9963701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7B3132D-CA54-F765-6B51-9D41F279446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7BE9555-C7D8-DCCF-5A37-ECE1C8AE6C1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7649131-F0A2-2EFA-1106-4F533433FD5A}"/>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2513811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2806-BFD6-661B-9038-E1BF25629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5857-13A1-0B36-2B92-918C2CCC3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67E4-859A-1305-9DD4-4F6153CABF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624A75E-BE51-D842-2F1D-0D68A9F7B01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EF8B407-A1A5-A986-9445-3CDD52F67C5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A918180-B4EB-09DA-7AE3-92772B452CCE}"/>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1128666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27</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65644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3/6/2025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3/6/2025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3/6/2025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3/6/2025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3/6/2025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3/6/2025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3/6/2025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3/6/2025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3/6/2025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3/6/2025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3/6/2025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3/6/2025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3/6/2025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3/6/2025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3/6/2025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3/6/2025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3/6/2025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3/6/2025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3/6/2025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3/6/2025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3/6/2025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3/6/2025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3/6/2025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3/6/2025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3/6/2025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3/6/2025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3/6/2025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3/6/2025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3/6/2025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3/6/2025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3/6/2025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3/6/2025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3/6/2025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3/6/2025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478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solidFill>
                <a:schemeClr val="accent6">
                  <a:lumMod val="10000"/>
                </a:schemeClr>
              </a:solidFill>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12</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13</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182880" y="2579688"/>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endParaRPr lang="en-US" sz="2800"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sz="2800" dirty="0">
                <a:latin typeface="Times New Roman" panose="02020603050405020304" pitchFamily="18" charset="0"/>
                <a:cs typeface="Times New Roman" panose="02020603050405020304" pitchFamily="18" charset="0"/>
              </a:rPr>
              <a:t>BRD 04 -  ASHIK AHAMED H</a:t>
            </a:r>
          </a:p>
          <a:p>
            <a:pPr algn="just">
              <a:lnSpc>
                <a:spcPct val="110000"/>
              </a:lnSpc>
              <a:spcBef>
                <a:spcPts val="600"/>
              </a:spcBef>
              <a:spcAft>
                <a:spcPts val="0"/>
              </a:spcAft>
            </a:pPr>
            <a:r>
              <a:rPr lang="en-US" sz="2800" dirty="0">
                <a:latin typeface="Times New Roman" panose="02020603050405020304" pitchFamily="18" charset="0"/>
                <a:cs typeface="Times New Roman" panose="02020603050405020304" pitchFamily="18" charset="0"/>
              </a:rPr>
              <a:t>                  (2372596)</a:t>
            </a:r>
          </a:p>
          <a:p>
            <a:pPr algn="just">
              <a:lnSpc>
                <a:spcPct val="110000"/>
              </a:lnSpc>
              <a:spcBef>
                <a:spcPts val="600"/>
              </a:spcBef>
              <a:spcAft>
                <a:spcPts val="0"/>
              </a:spcAft>
            </a:pPr>
            <a:endParaRPr lang="en-IN" sz="28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87FBE-F5F6-E776-ACCA-F54D16E845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637DC-03A0-F90D-25D6-9B8ACA994C4F}"/>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608E8751-4DDB-73C2-9695-6880C770E65F}"/>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03493A5-57FD-05F7-32C8-3F05652D2A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a:t>
            </a:r>
            <a:r>
              <a:rPr lang="en-US" sz="2800" b="1" dirty="0">
                <a:solidFill>
                  <a:schemeClr val="accent6">
                    <a:lumMod val="10000"/>
                  </a:schemeClr>
                </a:solidFill>
              </a:rPr>
              <a:t> </a:t>
            </a:r>
            <a:r>
              <a:rPr lang="en-US" sz="2800" b="0" dirty="0">
                <a:solidFill>
                  <a:schemeClr val="accent6">
                    <a:lumMod val="10000"/>
                  </a:schemeClr>
                </a:solidFill>
                <a:latin typeface="Times New Roman" panose="02020603050405020304" pitchFamily="18" charset="0"/>
                <a:cs typeface="Times New Roman" panose="02020603050405020304" pitchFamily="18" charset="0"/>
              </a:rPr>
              <a:t>Weekly Report of Received Repayments</a:t>
            </a:r>
          </a:p>
        </p:txBody>
      </p:sp>
      <p:sp>
        <p:nvSpPr>
          <p:cNvPr id="3" name="TextBox 2">
            <a:extLst>
              <a:ext uri="{FF2B5EF4-FFF2-40B4-BE49-F238E27FC236}">
                <a16:creationId xmlns:a16="http://schemas.microsoft.com/office/drawing/2014/main" id="{78F185F1-1C8C-2B56-41C8-183842A718FF}"/>
              </a:ext>
            </a:extLst>
          </p:cNvPr>
          <p:cNvSpPr txBox="1"/>
          <p:nvPr/>
        </p:nvSpPr>
        <p:spPr>
          <a:xfrm>
            <a:off x="1333500" y="1473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solidFill>
                  <a:schemeClr val="accent6">
                    <a:lumMod val="10000"/>
                  </a:schemeClr>
                </a:solidFill>
                <a:effectLst/>
                <a:latin typeface="Times" panose="02020603050405020304" pitchFamily="18" charset="0"/>
                <a:ea typeface="Aptos" panose="020B0004020202020204" pitchFamily="34" charset="0"/>
                <a:cs typeface="Times" panose="02020603050405020304" pitchFamily="18" charset="0"/>
              </a:rPr>
              <a:t>The process involves verifying if customer payments are made at least a week early compared to the next repayment due date and generating a weekly report in CSV format. It includes calculating discounts based on how early payments are made and updating the current balance amount accordingly. </a:t>
            </a:r>
            <a:r>
              <a:rPr lang="en-US" sz="2400" dirty="0">
                <a:solidFill>
                  <a:schemeClr val="accent6">
                    <a:lumMod val="10000"/>
                  </a:schemeClr>
                </a:solidFill>
                <a:latin typeface="Times" panose="02020603050405020304" pitchFamily="18" charset="0"/>
                <a:cs typeface="Times" panose="02020603050405020304" pitchFamily="18" charset="0"/>
              </a:rPr>
              <a:t>The records from CSV are then sorted into a file by given criteria. Then, those sorted records are backed up in a GDG file.</a:t>
            </a:r>
            <a:r>
              <a:rPr lang="en-IN" sz="2400" kern="100" dirty="0">
                <a:solidFill>
                  <a:schemeClr val="accent6">
                    <a:lumMod val="10000"/>
                  </a:schemeClr>
                </a:solidFill>
                <a:latin typeface="Times" panose="02020603050405020304" pitchFamily="18" charset="0"/>
                <a:cs typeface="Times" panose="02020603050405020304" pitchFamily="18" charset="0"/>
              </a:rPr>
              <a:t> </a:t>
            </a:r>
            <a:r>
              <a:rPr lang="en-IN" sz="2400" kern="100" dirty="0">
                <a:solidFill>
                  <a:schemeClr val="accent6">
                    <a:lumMod val="10000"/>
                  </a:schemeClr>
                </a:solidFill>
                <a:effectLst/>
                <a:latin typeface="Times" panose="02020603050405020304" pitchFamily="18" charset="0"/>
                <a:ea typeface="Aptos" panose="020B0004020202020204" pitchFamily="34" charset="0"/>
                <a:cs typeface="Times" panose="02020603050405020304" pitchFamily="18" charset="0"/>
              </a:rPr>
              <a:t>Finally, details of applicants with current balances less than 30,000 are extracted and reported in the standard format with page breaks.</a:t>
            </a:r>
          </a:p>
        </p:txBody>
      </p:sp>
    </p:spTree>
    <p:extLst>
      <p:ext uri="{BB962C8B-B14F-4D97-AF65-F5344CB8AC3E}">
        <p14:creationId xmlns:p14="http://schemas.microsoft.com/office/powerpoint/2010/main" val="10959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BE84-D29B-1F61-F75A-97715C3A4C2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BA6794-D862-42FA-B1EA-A6CD142E1F6E}"/>
              </a:ext>
            </a:extLst>
          </p:cNvPr>
          <p:cNvSpPr>
            <a:spLocks noGrp="1"/>
          </p:cNvSpPr>
          <p:nvPr>
            <p:ph type="sldNum" sz="quarter" idx="12"/>
          </p:nvPr>
        </p:nvSpPr>
        <p:spPr/>
        <p:txBody>
          <a:bodyPr/>
          <a:lstStyle/>
          <a:p>
            <a:fld id="{38826FC0-333C-E549-9FA3-0EE43DF298A3}" type="slidenum">
              <a:rPr lang="en-US" smtClean="0"/>
              <a:pPr/>
              <a:t>15</a:t>
            </a:fld>
            <a:endParaRPr lang="en-US"/>
          </a:p>
        </p:txBody>
      </p:sp>
      <p:sp>
        <p:nvSpPr>
          <p:cNvPr id="4" name="Footer Placeholder 3">
            <a:extLst>
              <a:ext uri="{FF2B5EF4-FFF2-40B4-BE49-F238E27FC236}">
                <a16:creationId xmlns:a16="http://schemas.microsoft.com/office/drawing/2014/main" id="{8CD999F7-42B8-4C56-28BB-256F768F65C4}"/>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840EECA-CDCD-02D5-CCD9-0EBB56D1E59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a diagram&#10;&#10;AI-generated content may be incorrect.">
            <a:extLst>
              <a:ext uri="{FF2B5EF4-FFF2-40B4-BE49-F238E27FC236}">
                <a16:creationId xmlns:a16="http://schemas.microsoft.com/office/drawing/2014/main" id="{7920CF09-06CE-7220-251D-B77C48FF104D}"/>
              </a:ext>
            </a:extLst>
          </p:cNvPr>
          <p:cNvPicPr>
            <a:picLocks noChangeAspect="1"/>
          </p:cNvPicPr>
          <p:nvPr/>
        </p:nvPicPr>
        <p:blipFill>
          <a:blip r:embed="rId3"/>
          <a:stretch>
            <a:fillRect/>
          </a:stretch>
        </p:blipFill>
        <p:spPr>
          <a:xfrm>
            <a:off x="1473698" y="1276755"/>
            <a:ext cx="9244604" cy="4829787"/>
          </a:xfrm>
          <a:prstGeom prst="rect">
            <a:avLst/>
          </a:prstGeom>
        </p:spPr>
      </p:pic>
      <p:cxnSp>
        <p:nvCxnSpPr>
          <p:cNvPr id="5" name="Straight Arrow Connector 4">
            <a:extLst>
              <a:ext uri="{FF2B5EF4-FFF2-40B4-BE49-F238E27FC236}">
                <a16:creationId xmlns:a16="http://schemas.microsoft.com/office/drawing/2014/main" id="{1430587B-9A32-20DA-A0EC-2FAA410897F4}"/>
              </a:ext>
            </a:extLst>
          </p:cNvPr>
          <p:cNvCxnSpPr>
            <a:cxnSpLocks/>
          </p:cNvCxnSpPr>
          <p:nvPr/>
        </p:nvCxnSpPr>
        <p:spPr>
          <a:xfrm>
            <a:off x="1682221" y="1744345"/>
            <a:ext cx="872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33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EBA5-4305-F331-B93C-663A3A45BA6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037C71-8B9B-DF71-5BD0-1E7012DCC3CC}"/>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06521CB4-043B-7214-4223-54D77953DA8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A41C608A-9A39-032B-AFE7-62CD00413090}"/>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A black background with white ovals&#10;&#10;AI-generated content may be incorrect.">
            <a:extLst>
              <a:ext uri="{FF2B5EF4-FFF2-40B4-BE49-F238E27FC236}">
                <a16:creationId xmlns:a16="http://schemas.microsoft.com/office/drawing/2014/main" id="{8B5A18F9-65B5-6366-CC97-049C1DB556A9}"/>
              </a:ext>
            </a:extLst>
          </p:cNvPr>
          <p:cNvPicPr>
            <a:picLocks noChangeAspect="1"/>
          </p:cNvPicPr>
          <p:nvPr/>
        </p:nvPicPr>
        <p:blipFill>
          <a:blip r:embed="rId3"/>
          <a:stretch>
            <a:fillRect/>
          </a:stretch>
        </p:blipFill>
        <p:spPr>
          <a:xfrm>
            <a:off x="2967037" y="1829511"/>
            <a:ext cx="6257925" cy="3724275"/>
          </a:xfrm>
          <a:prstGeom prst="rect">
            <a:avLst/>
          </a:prstGeom>
        </p:spPr>
      </p:pic>
    </p:spTree>
    <p:extLst>
      <p:ext uri="{BB962C8B-B14F-4D97-AF65-F5344CB8AC3E}">
        <p14:creationId xmlns:p14="http://schemas.microsoft.com/office/powerpoint/2010/main" val="277348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3AF-B7FC-F6D4-61D7-1DF3C3AD827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ECAD709-66C3-0218-1FF2-039AFE26819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01C602F-A662-E172-376D-2923A712248D}"/>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310E03B-5AB5-05A9-CFC2-7128CEFCAD2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D3ED7AD1-3D17-F53E-38CF-9A8CD4A8DD11}"/>
              </a:ext>
            </a:extLst>
          </p:cNvPr>
          <p:cNvSpPr/>
          <p:nvPr/>
        </p:nvSpPr>
        <p:spPr>
          <a:xfrm>
            <a:off x="54356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Checking  Early Payments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verify if it was done a week earlier than the next repayment due date, and report these details in a weekly CSV file to track early payments efficiently.</a:t>
            </a:r>
          </a:p>
        </p:txBody>
      </p:sp>
      <p:sp>
        <p:nvSpPr>
          <p:cNvPr id="9" name="Rectangle: Rounded Corners 8">
            <a:extLst>
              <a:ext uri="{FF2B5EF4-FFF2-40B4-BE49-F238E27FC236}">
                <a16:creationId xmlns:a16="http://schemas.microsoft.com/office/drawing/2014/main" id="{DDFE1060-2D1F-7C5A-61CE-E138822F48BA}"/>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Discounts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Using subroutines, calculate the period between the current date and the repayment day for early payments, and apply discounts based on the number of days early. Update the payment database with the recalculated current balance amount.</a:t>
            </a:r>
          </a:p>
        </p:txBody>
      </p:sp>
      <p:sp>
        <p:nvSpPr>
          <p:cNvPr id="10" name="Rectangle: Rounded Corners 9">
            <a:extLst>
              <a:ext uri="{FF2B5EF4-FFF2-40B4-BE49-F238E27FC236}">
                <a16:creationId xmlns:a16="http://schemas.microsoft.com/office/drawing/2014/main" id="{D301B974-84A1-FAF1-D2C1-478E59A99ED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Sort the payment records by loan type, applicant ID, loan ID, and due date using the SORT utility, ensuring header and trailer records remain unchanged. Backup the sorted report in a GDG file with a limit of 10 versions for data security.</a:t>
            </a:r>
          </a:p>
        </p:txBody>
      </p:sp>
    </p:spTree>
    <p:extLst>
      <p:ext uri="{BB962C8B-B14F-4D97-AF65-F5344CB8AC3E}">
        <p14:creationId xmlns:p14="http://schemas.microsoft.com/office/powerpoint/2010/main" val="411527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33F8A-BE40-9BCF-D46E-513A34CE4F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C1F00F-F02A-CF9F-D97F-4B2A8EA025F2}"/>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BEECBA0-FAB9-AF34-3385-A614E57DFA49}"/>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31E01C4-B7BC-EC56-BAC7-44D95E4EFE0E}"/>
              </a:ext>
            </a:extLst>
          </p:cNvPr>
          <p:cNvSpPr/>
          <p:nvPr/>
        </p:nvSpPr>
        <p:spPr>
          <a:xfrm>
            <a:off x="651510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5</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Extract details of applicants with a current balance amount less than 30,000, and generate separate report files in the standard format with a maximum of 8 lines per page, ensuring clear and organized reporting.</a:t>
            </a:r>
          </a:p>
        </p:txBody>
      </p:sp>
      <p:sp>
        <p:nvSpPr>
          <p:cNvPr id="9" name="Rectangle: Rounded Corners 8">
            <a:extLst>
              <a:ext uri="{FF2B5EF4-FFF2-40B4-BE49-F238E27FC236}">
                <a16:creationId xmlns:a16="http://schemas.microsoft.com/office/drawing/2014/main" id="{FA57879D-5A4D-F5C8-BAFF-BA706F58DC41}"/>
              </a:ext>
            </a:extLst>
          </p:cNvPr>
          <p:cNvSpPr/>
          <p:nvPr/>
        </p:nvSpPr>
        <p:spPr>
          <a:xfrm>
            <a:off x="1890994"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4</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Performing Operations on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Perform operations on applicant records to calculate periods and apply discounts, recalculate current balances, and update the payment detail file and database. This ensures accurate financial records and rewards early payments.</a:t>
            </a:r>
          </a:p>
        </p:txBody>
      </p:sp>
    </p:spTree>
    <p:extLst>
      <p:ext uri="{BB962C8B-B14F-4D97-AF65-F5344CB8AC3E}">
        <p14:creationId xmlns:p14="http://schemas.microsoft.com/office/powerpoint/2010/main" val="20613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LOAN DATABASE - </a:t>
            </a:r>
            <a:r>
              <a:rPr lang="en-US" sz="2000" b="0" u="sng" dirty="0">
                <a:solidFill>
                  <a:schemeClr val="accent6">
                    <a:lumMod val="10000"/>
                  </a:schemeClr>
                </a:solidFill>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solidFill>
                  <a:schemeClr val="accent6">
                    <a:lumMod val="10000"/>
                  </a:schemeClr>
                </a:solidFill>
                <a:latin typeface="Times New Roman" panose="02020603050405020304" pitchFamily="18" charset="0"/>
                <a:cs typeface="Times New Roman" panose="02020603050405020304" pitchFamily="18" charset="0"/>
              </a:rPr>
              <a:pPr/>
              <a:t>2</a:t>
            </a:fld>
            <a:endParaRPr lang="en-US">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solidFill>
                  <a:schemeClr val="accent6">
                    <a:lumMod val="10000"/>
                  </a:schemeClr>
                </a:solidFill>
                <a:latin typeface="Times New Roman" panose="02020603050405020304" pitchFamily="18" charset="0"/>
                <a:cs typeface="Times New Roman" panose="02020603050405020304" pitchFamily="18" charset="0"/>
              </a:rPr>
              <a:t>© 2025–2027 Cognizant | Private</a:t>
            </a:r>
            <a:endParaRPr lang="en-US"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accent6">
                  <a:lumMod val="10000"/>
                </a:schemeClr>
              </a:solidFill>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solidFill>
                  <a:schemeClr val="accent6">
                    <a:lumMod val="10000"/>
                  </a:schemeClr>
                </a:solidFill>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solidFill>
                  <a:schemeClr val="accent6">
                    <a:lumMod val="10000"/>
                  </a:schemeClr>
                </a:solidFill>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solidFill>
                  <a:schemeClr val="accent6">
                    <a:lumMod val="10000"/>
                  </a:schemeClr>
                </a:solidFill>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solidFill>
                  <a:schemeClr val="accent6">
                    <a:lumMod val="10000"/>
                  </a:schemeClr>
                </a:solidFill>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solidFill>
                  <a:schemeClr val="accent6">
                    <a:lumMod val="10000"/>
                  </a:schemeClr>
                </a:solidFill>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0818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PAYMENT DATABASE - </a:t>
            </a:r>
            <a:r>
              <a:rPr lang="en-US" sz="2000" b="0" u="sng" dirty="0">
                <a:solidFill>
                  <a:schemeClr val="accent6">
                    <a:lumMod val="10000"/>
                  </a:schemeClr>
                </a:solidFill>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584D5-239C-0B0F-A0AD-FA15609ECB4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63B5E0-C4D4-C736-C3EA-DFA438EF5E7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BE31B45-D302-A86A-E3DF-B3F6552823A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DF3ECF-2857-6D99-67CD-71EDCC1BCE1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BRD 04 CSV (COMMA SEPERATED VALUES) FILE</a:t>
            </a:r>
          </a:p>
        </p:txBody>
      </p:sp>
      <p:pic>
        <p:nvPicPr>
          <p:cNvPr id="5" name="Picture 4" descr="A computer screen shot of a computer&#10;&#10;AI-generated content may be incorrect.">
            <a:extLst>
              <a:ext uri="{FF2B5EF4-FFF2-40B4-BE49-F238E27FC236}">
                <a16:creationId xmlns:a16="http://schemas.microsoft.com/office/drawing/2014/main" id="{CD1B389F-7B72-DE8D-3CFC-14DE5976C40A}"/>
              </a:ext>
            </a:extLst>
          </p:cNvPr>
          <p:cNvPicPr>
            <a:picLocks noChangeAspect="1"/>
          </p:cNvPicPr>
          <p:nvPr/>
        </p:nvPicPr>
        <p:blipFill>
          <a:blip r:embed="rId3"/>
          <a:stretch>
            <a:fillRect/>
          </a:stretch>
        </p:blipFill>
        <p:spPr>
          <a:xfrm>
            <a:off x="1718288" y="1027420"/>
            <a:ext cx="8755424" cy="4924926"/>
          </a:xfrm>
          <a:prstGeom prst="rect">
            <a:avLst/>
          </a:prstGeom>
        </p:spPr>
      </p:pic>
    </p:spTree>
    <p:extLst>
      <p:ext uri="{BB962C8B-B14F-4D97-AF65-F5344CB8AC3E}">
        <p14:creationId xmlns:p14="http://schemas.microsoft.com/office/powerpoint/2010/main" val="39610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78CEA-AEF0-6D0D-8F6E-526B7BCB8AD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8BED82E-9B1E-BD7D-A177-2A3333B26BB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B802621-CF7B-B05A-8097-3A242493434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9B595CC-E830-A4AB-9E76-8BBBE625E8D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BRD 04 SORT FILE</a:t>
            </a:r>
          </a:p>
        </p:txBody>
      </p:sp>
      <p:pic>
        <p:nvPicPr>
          <p:cNvPr id="3" name="Picture 2" descr="A screenshot of a computer&#10;&#10;AI-generated content may be incorrect.">
            <a:extLst>
              <a:ext uri="{FF2B5EF4-FFF2-40B4-BE49-F238E27FC236}">
                <a16:creationId xmlns:a16="http://schemas.microsoft.com/office/drawing/2014/main" id="{62327502-0003-A58A-6791-95FCFE42F6AE}"/>
              </a:ext>
            </a:extLst>
          </p:cNvPr>
          <p:cNvPicPr>
            <a:picLocks noChangeAspect="1"/>
          </p:cNvPicPr>
          <p:nvPr/>
        </p:nvPicPr>
        <p:blipFill>
          <a:blip r:embed="rId3"/>
          <a:stretch>
            <a:fillRect/>
          </a:stretch>
        </p:blipFill>
        <p:spPr>
          <a:xfrm>
            <a:off x="1804737" y="1076048"/>
            <a:ext cx="8582525" cy="4827670"/>
          </a:xfrm>
          <a:prstGeom prst="rect">
            <a:avLst/>
          </a:prstGeom>
        </p:spPr>
      </p:pic>
    </p:spTree>
    <p:extLst>
      <p:ext uri="{BB962C8B-B14F-4D97-AF65-F5344CB8AC3E}">
        <p14:creationId xmlns:p14="http://schemas.microsoft.com/office/powerpoint/2010/main" val="36664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5C49D-BF2D-89B9-C623-0BEE37033BF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297640-1A3B-5E0C-FA86-97DA68B2D44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47B19DE-8459-C6E1-67B5-7B8196221F2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FA60EFE-81AD-6EFF-1518-410F67341B52}"/>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BRD 04 BACKUP SORT PS - GDG</a:t>
            </a:r>
          </a:p>
        </p:txBody>
      </p:sp>
      <p:pic>
        <p:nvPicPr>
          <p:cNvPr id="3" name="Picture 2" descr="A screenshot of a computer&#10;&#10;AI-generated content may be incorrect.">
            <a:extLst>
              <a:ext uri="{FF2B5EF4-FFF2-40B4-BE49-F238E27FC236}">
                <a16:creationId xmlns:a16="http://schemas.microsoft.com/office/drawing/2014/main" id="{439A05C5-D933-D0E1-17B8-BA98AC8B182A}"/>
              </a:ext>
            </a:extLst>
          </p:cNvPr>
          <p:cNvPicPr>
            <a:picLocks noChangeAspect="1"/>
          </p:cNvPicPr>
          <p:nvPr/>
        </p:nvPicPr>
        <p:blipFill>
          <a:blip r:embed="rId3"/>
          <a:stretch>
            <a:fillRect/>
          </a:stretch>
        </p:blipFill>
        <p:spPr>
          <a:xfrm>
            <a:off x="1965960" y="1105852"/>
            <a:ext cx="8260080" cy="4646295"/>
          </a:xfrm>
          <a:prstGeom prst="rect">
            <a:avLst/>
          </a:prstGeom>
        </p:spPr>
      </p:pic>
    </p:spTree>
    <p:extLst>
      <p:ext uri="{BB962C8B-B14F-4D97-AF65-F5344CB8AC3E}">
        <p14:creationId xmlns:p14="http://schemas.microsoft.com/office/powerpoint/2010/main" val="200519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B6A6-6FB4-103C-657B-E72CDC38B0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81A9FD-AD1D-0047-5A44-1CFAFA7E770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6F22C03-44FE-8458-DC36-9BB04AF036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5730C60-E3EF-0450-CA66-999997A385E1}"/>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solidFill>
                  <a:schemeClr val="accent6">
                    <a:lumMod val="10000"/>
                  </a:schemeClr>
                </a:solidFill>
                <a:latin typeface="Times New Roman" panose="02020603050405020304" pitchFamily="18" charset="0"/>
                <a:cs typeface="Times New Roman" panose="02020603050405020304" pitchFamily="18" charset="0"/>
              </a:rPr>
              <a:t>BRD 04 REPORT PS FILE</a:t>
            </a:r>
          </a:p>
        </p:txBody>
      </p:sp>
      <p:pic>
        <p:nvPicPr>
          <p:cNvPr id="6" name="Picture 5" descr="A screenshot of a computer&#10;&#10;AI-generated content may be incorrect.">
            <a:extLst>
              <a:ext uri="{FF2B5EF4-FFF2-40B4-BE49-F238E27FC236}">
                <a16:creationId xmlns:a16="http://schemas.microsoft.com/office/drawing/2014/main" id="{DA9A2167-5350-A89C-20A3-A9098AA9CD31}"/>
              </a:ext>
            </a:extLst>
          </p:cNvPr>
          <p:cNvPicPr>
            <a:picLocks noChangeAspect="1"/>
          </p:cNvPicPr>
          <p:nvPr/>
        </p:nvPicPr>
        <p:blipFill>
          <a:blip r:embed="rId3"/>
          <a:stretch>
            <a:fillRect/>
          </a:stretch>
        </p:blipFill>
        <p:spPr>
          <a:xfrm>
            <a:off x="1988961" y="1118790"/>
            <a:ext cx="8214078" cy="4620419"/>
          </a:xfrm>
          <a:prstGeom prst="rect">
            <a:avLst/>
          </a:prstGeom>
        </p:spPr>
      </p:pic>
    </p:spTree>
    <p:extLst>
      <p:ext uri="{BB962C8B-B14F-4D97-AF65-F5344CB8AC3E}">
        <p14:creationId xmlns:p14="http://schemas.microsoft.com/office/powerpoint/2010/main" val="160580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27</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solidFill>
                  <a:schemeClr val="accent6">
                    <a:lumMod val="10000"/>
                  </a:schemeClr>
                </a:solidFill>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solidFill>
                <a:schemeClr val="accent6">
                  <a:lumMod val="10000"/>
                </a:schemeClr>
              </a:solidFill>
              <a:effectLst/>
              <a:latin typeface="Times New Roman" panose="02020603050405020304" pitchFamily="18" charset="0"/>
              <a:cs typeface="Times New Roman" panose="02020603050405020304" pitchFamily="18" charset="0"/>
            </a:endParaRPr>
          </a:p>
          <a:p>
            <a:endParaRPr lang="en-IN" sz="1000" dirty="0">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solidFill>
                  <a:schemeClr val="accent6">
                    <a:lumMod val="10000"/>
                  </a:schemeClr>
                </a:solidFill>
                <a:latin typeface="Times New Roman" panose="02020603050405020304" pitchFamily="18" charset="0"/>
                <a:cs typeface="Times New Roman" panose="02020603050405020304" pitchFamily="18" charset="0"/>
              </a:rPr>
              <a:pPr/>
              <a:t>6</a:t>
            </a:fld>
            <a:endParaRPr lang="en-US">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solidFill>
                  <a:schemeClr val="accent6">
                    <a:lumMod val="10000"/>
                  </a:schemeClr>
                </a:solidFill>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accent6">
                    <a:lumMod val="10000"/>
                  </a:schemeClr>
                </a:solidFill>
              </a:rPr>
              <a:t>© 2025–2027 Cognizant | Private</a:t>
            </a:r>
            <a:endParaRPr lang="en-US" dirty="0">
              <a:solidFill>
                <a:schemeClr val="accent6">
                  <a:lumMod val="10000"/>
                </a:schemeClr>
              </a:solidFill>
            </a:endParaRPr>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solidFill>
                  <a:schemeClr val="accent6">
                    <a:lumMod val="10000"/>
                  </a:schemeClr>
                </a:solidFill>
              </a:rPr>
              <a:pPr>
                <a:spcAft>
                  <a:spcPts val="600"/>
                </a:spcAft>
              </a:pPr>
              <a:t>6</a:t>
            </a:fld>
            <a:endParaRPr lang="en-US" dirty="0">
              <a:solidFill>
                <a:schemeClr val="accent6">
                  <a:lumMod val="10000"/>
                </a:schemeClr>
              </a:solidFill>
            </a:endParaRPr>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solidFill>
                  <a:schemeClr val="accent6">
                    <a:lumMod val="10000"/>
                  </a:schemeClr>
                </a:solidFill>
                <a:latin typeface="Times New Roman" panose="02020603050405020304" pitchFamily="18" charset="0"/>
                <a:cs typeface="Times New Roman" panose="02020603050405020304" pitchFamily="18" charset="0"/>
              </a:rPr>
              <a:t>Pcom</a:t>
            </a:r>
            <a:r>
              <a:rPr lang="en-IN" dirty="0">
                <a:solidFill>
                  <a:schemeClr val="accent6">
                    <a:lumMod val="10000"/>
                  </a:schemeClr>
                </a:solidFill>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solidFill>
                  <a:schemeClr val="accent6">
                    <a:lumMod val="10000"/>
                  </a:schemeClr>
                </a:solidFill>
              </a:rPr>
              <a:t> </a:t>
            </a:r>
            <a:r>
              <a:rPr lang="en-US" sz="1800" b="1" i="0" dirty="0">
                <a:solidFill>
                  <a:schemeClr val="accent6">
                    <a:lumMod val="10000"/>
                  </a:schemeClr>
                </a:solidFill>
                <a:effectLst/>
                <a:latin typeface="Times New Roman" panose="02020603050405020304" pitchFamily="18" charset="0"/>
                <a:cs typeface="Times New Roman" panose="02020603050405020304" pitchFamily="18" charset="0"/>
              </a:rPr>
              <a:t>PCOMM Emulator</a:t>
            </a:r>
            <a:r>
              <a:rPr lang="en-US" sz="1800" b="0" i="0" dirty="0">
                <a:solidFill>
                  <a:schemeClr val="accent6">
                    <a:lumMod val="10000"/>
                  </a:schemeClr>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solidFill>
                <a:schemeClr val="accent6">
                  <a:lumMod val="10000"/>
                </a:schemeClr>
              </a:solidFill>
            </a:endParaRPr>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chemeClr val="accent6">
                    <a:lumMod val="10000"/>
                  </a:schemeClr>
                </a:solidFill>
                <a:latin typeface="Times New Roman" panose="02020603050405020304" pitchFamily="18" charset="0"/>
                <a:cs typeface="Times New Roman" panose="02020603050405020304" pitchFamily="18" charset="0"/>
              </a:rPr>
              <a:t>DB2</a:t>
            </a:r>
            <a:r>
              <a:rPr lang="en-US" sz="1800" b="0" i="0" dirty="0">
                <a:solidFill>
                  <a:schemeClr val="accent6">
                    <a:lumMod val="10000"/>
                  </a:schemeClr>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chemeClr val="accent6">
                    <a:lumMod val="10000"/>
                  </a:schemeClr>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solidFill>
                <a:schemeClr val="accent6">
                  <a:lumMod val="10000"/>
                </a:schemeClr>
              </a:solidFill>
            </a:endParaRPr>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solidFill>
                  <a:schemeClr val="accent6">
                    <a:lumMod val="10000"/>
                  </a:schemeClr>
                </a:solidFill>
                <a:latin typeface="Times" panose="02020603050405020304" pitchFamily="18" charset="0"/>
                <a:cs typeface="Times" panose="02020603050405020304" pitchFamily="18" charset="0"/>
              </a:rPr>
              <a:t>COBOL – </a:t>
            </a:r>
            <a:r>
              <a:rPr lang="en-IN" dirty="0">
                <a:solidFill>
                  <a:schemeClr val="accent6">
                    <a:lumMod val="10000"/>
                  </a:schemeClr>
                </a:solidFill>
                <a:latin typeface="Times" panose="02020603050405020304" pitchFamily="18" charset="0"/>
                <a:cs typeface="Times" panose="02020603050405020304" pitchFamily="18" charset="0"/>
              </a:rPr>
              <a:t>to access inputs and perform required computations.</a:t>
            </a:r>
            <a:r>
              <a:rPr lang="en-IN" b="1" dirty="0">
                <a:solidFill>
                  <a:schemeClr val="accent6">
                    <a:lumMod val="10000"/>
                  </a:schemeClr>
                </a:solidFill>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solidFill>
                  <a:schemeClr val="accent6">
                    <a:lumMod val="10000"/>
                  </a:schemeClr>
                </a:solidFill>
                <a:latin typeface="Times New Roman" panose="02020603050405020304" pitchFamily="18" charset="0"/>
                <a:cs typeface="Times New Roman" panose="02020603050405020304" pitchFamily="18" charset="0"/>
              </a:rPr>
              <a:t>TSO, JCL – </a:t>
            </a:r>
            <a:r>
              <a:rPr lang="en-IN" dirty="0">
                <a:solidFill>
                  <a:schemeClr val="accent6">
                    <a:lumMod val="10000"/>
                  </a:schemeClr>
                </a:solidFill>
                <a:latin typeface="Times New Roman" panose="02020603050405020304" pitchFamily="18" charset="0"/>
                <a:cs typeface="Times New Roman" panose="02020603050405020304" pitchFamily="18" charset="0"/>
              </a:rPr>
              <a:t>to run and execute programs. </a:t>
            </a:r>
            <a:r>
              <a:rPr lang="en-IN" b="1" dirty="0">
                <a:solidFill>
                  <a:schemeClr val="accent6">
                    <a:lumMod val="10000"/>
                  </a:schemeClr>
                </a:solidFill>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endParaRPr>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endParaRPr>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endParaRPr>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endParaRPr>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10000"/>
                </a:schemeClr>
              </a:solidFill>
            </a:endParaRPr>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solidFill>
                <a:schemeClr val="accent6">
                  <a:lumMod val="10000"/>
                </a:schemeClr>
              </a:solidFill>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F928402C-BD44-48EC-A21D-48FDECE963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4B404F-09F1-40CA-84E2-FD9F4E5EB219}">
  <ds:schemaRefs>
    <ds:schemaRef ds:uri="http://schemas.microsoft.com/office/infopath/2007/PartnerControls"/>
    <ds:schemaRef ds:uri="http://purl.org/dc/dcmitype/"/>
    <ds:schemaRef ds:uri="http://purl.org/dc/elements/1.1/"/>
    <ds:schemaRef ds:uri="http://www.w3.org/XML/1998/namespace"/>
    <ds:schemaRef ds:uri="http://schemas.microsoft.com/office/2006/metadata/properties"/>
    <ds:schemaRef ds:uri="http://purl.org/dc/terms/"/>
    <ds:schemaRef ds:uri="http://schemas.microsoft.com/office/2006/documentManagement/types"/>
    <ds:schemaRef ds:uri="597343f6-9be5-41cf-972d-f9c9da88c5a3"/>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2889</TotalTime>
  <Words>959</Words>
  <Application>Microsoft Office PowerPoint</Application>
  <PresentationFormat>Widescreen</PresentationFormat>
  <Paragraphs>184</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DATA FLOW DIAGRAM </vt:lpstr>
      <vt:lpstr>PowerPoint Presentation</vt:lpstr>
      <vt:lpstr>PowerPoint Presentation</vt:lpstr>
      <vt:lpstr>BUSINESS REQUIREMENT OVERIEW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10</cp:revision>
  <dcterms:created xsi:type="dcterms:W3CDTF">2025-03-02T13:44:39Z</dcterms:created>
  <dcterms:modified xsi:type="dcterms:W3CDTF">2025-03-06T17:16:53Z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